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2" r:id="rId10"/>
    <p:sldId id="270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u Dou\实验\重点实验室建设\重点实验室展板\新建文件夹\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72889" cy="1233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357166"/>
            <a:ext cx="2242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2"/>
                </a:solidFill>
              </a:rPr>
              <a:t>硬件设备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Documents and Settings\DouDou\桌面\新建文件夹\IMG_1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79218" y="4080528"/>
            <a:ext cx="2194560" cy="1645920"/>
          </a:xfrm>
          <a:prstGeom prst="rect">
            <a:avLst/>
          </a:prstGeom>
          <a:noFill/>
        </p:spPr>
      </p:pic>
      <p:pic>
        <p:nvPicPr>
          <p:cNvPr id="1029" name="Picture 5" descr="C:\Documents and Settings\DouDou\桌面\新建文件夹\IMG_1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80850" y="1775088"/>
            <a:ext cx="2194560" cy="1645920"/>
          </a:xfrm>
          <a:prstGeom prst="rect">
            <a:avLst/>
          </a:prstGeom>
          <a:noFill/>
        </p:spPr>
      </p:pic>
      <p:pic>
        <p:nvPicPr>
          <p:cNvPr id="1030" name="Picture 6" descr="C:\Documents and Settings\DouDou\桌面\新建文件夹\IMG_12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912" y="1500768"/>
            <a:ext cx="6000000" cy="450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6578" y="628652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</a:rPr>
              <a:t>—</a:t>
            </a:r>
            <a:r>
              <a:rPr lang="zh-CN" altLang="en-US" b="1" dirty="0" smtClean="0">
                <a:solidFill>
                  <a:schemeClr val="tx2"/>
                </a:solidFill>
              </a:rPr>
              <a:t>生理楼</a:t>
            </a:r>
            <a:r>
              <a:rPr lang="en-US" altLang="zh-CN" b="1" dirty="0" smtClean="0">
                <a:solidFill>
                  <a:schemeClr val="tx2"/>
                </a:solidFill>
              </a:rPr>
              <a:t>111</a:t>
            </a:r>
            <a:r>
              <a:rPr lang="zh-CN" altLang="en-US" b="1" dirty="0" smtClean="0">
                <a:solidFill>
                  <a:schemeClr val="tx2"/>
                </a:solidFill>
              </a:rPr>
              <a:t>室</a:t>
            </a:r>
            <a:r>
              <a:rPr lang="en-US" altLang="zh-CN" b="1" dirty="0" smtClean="0">
                <a:solidFill>
                  <a:schemeClr val="tx2"/>
                </a:solidFill>
              </a:rPr>
              <a:t>.</a:t>
            </a:r>
            <a:endParaRPr lang="zh-CN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4" y="1000108"/>
            <a:ext cx="7296172" cy="533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F:\Dou Dou\实验\重点实验室建设\重点实验室展板\新建文件夹\M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2889" cy="1233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4972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2"/>
                </a:solidFill>
              </a:rPr>
              <a:t>研究应用</a:t>
            </a:r>
            <a:r>
              <a:rPr lang="en-US" altLang="zh-CN" sz="4000" b="1" dirty="0" smtClean="0">
                <a:solidFill>
                  <a:schemeClr val="tx2"/>
                </a:solidFill>
              </a:rPr>
              <a:t>-</a:t>
            </a:r>
            <a:r>
              <a:rPr lang="zh-CN" altLang="en-US" sz="4000" b="1" dirty="0" smtClean="0">
                <a:solidFill>
                  <a:schemeClr val="tx2"/>
                </a:solidFill>
              </a:rPr>
              <a:t>血管周脂肪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628652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/>
                </a:solidFill>
              </a:rPr>
              <a:t>—Lee Y, et al. 2011 Circulation.</a:t>
            </a:r>
            <a:endParaRPr lang="zh-CN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u Dou\实验\重点实验室建设\重点实验室展板\新建文件夹\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72889" cy="1233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35716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2"/>
                </a:solidFill>
              </a:rPr>
              <a:t>硬件设备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pic>
        <p:nvPicPr>
          <p:cNvPr id="2" name="Picture 2" descr="C:\Documents and Settings\DouDou\桌面\IMG_1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12258" y="4080528"/>
            <a:ext cx="2194560" cy="1645920"/>
          </a:xfrm>
          <a:prstGeom prst="rect">
            <a:avLst/>
          </a:prstGeom>
          <a:noFill/>
        </p:spPr>
      </p:pic>
      <p:pic>
        <p:nvPicPr>
          <p:cNvPr id="1028" name="Picture 4" descr="C:\Documents and Settings\DouDou\桌面\新建文件夹\IMG_1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500174"/>
            <a:ext cx="6000789" cy="4500594"/>
          </a:xfrm>
          <a:prstGeom prst="rect">
            <a:avLst/>
          </a:prstGeom>
          <a:noFill/>
        </p:spPr>
      </p:pic>
      <p:pic>
        <p:nvPicPr>
          <p:cNvPr id="1031" name="Picture 7" descr="C:\Documents and Settings\DouDou\桌面\新建文件夹\IMG_1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512258" y="1774494"/>
            <a:ext cx="2194560" cy="16459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6578" y="628652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</a:rPr>
              <a:t>—</a:t>
            </a:r>
            <a:r>
              <a:rPr lang="zh-CN" altLang="en-US" b="1" dirty="0" smtClean="0">
                <a:solidFill>
                  <a:schemeClr val="tx2"/>
                </a:solidFill>
              </a:rPr>
              <a:t>生理楼</a:t>
            </a:r>
            <a:r>
              <a:rPr lang="en-US" altLang="zh-CN" b="1" dirty="0" smtClean="0">
                <a:solidFill>
                  <a:schemeClr val="tx2"/>
                </a:solidFill>
              </a:rPr>
              <a:t>111</a:t>
            </a:r>
            <a:r>
              <a:rPr lang="zh-CN" altLang="en-US" b="1" dirty="0" smtClean="0">
                <a:solidFill>
                  <a:schemeClr val="tx2"/>
                </a:solidFill>
              </a:rPr>
              <a:t>室</a:t>
            </a:r>
            <a:r>
              <a:rPr lang="en-US" altLang="zh-CN" b="1" dirty="0" smtClean="0">
                <a:solidFill>
                  <a:schemeClr val="tx2"/>
                </a:solidFill>
              </a:rPr>
              <a:t>.</a:t>
            </a:r>
            <a:endParaRPr lang="zh-CN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481911" cy="55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F:\Dou Dou\实验\重点实验室建设\重点实验室展板\新建文件夹\M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2889" cy="12334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357166"/>
            <a:ext cx="2242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2"/>
                </a:solidFill>
              </a:rPr>
              <a:t>技术原理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628652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/>
                </a:solidFill>
              </a:rPr>
              <a:t>—</a:t>
            </a:r>
            <a:r>
              <a:rPr lang="en-US" altLang="zh-CN" b="1" dirty="0" err="1" smtClean="0">
                <a:solidFill>
                  <a:schemeClr val="tx2"/>
                </a:solidFill>
              </a:rPr>
              <a:t>Gao</a:t>
            </a:r>
            <a:r>
              <a:rPr lang="en-US" altLang="zh-CN" b="1" dirty="0" smtClean="0">
                <a:solidFill>
                  <a:schemeClr val="tx2"/>
                </a:solidFill>
              </a:rPr>
              <a:t> Y and </a:t>
            </a:r>
            <a:r>
              <a:rPr lang="en-US" altLang="zh-CN" b="1" dirty="0" err="1" smtClean="0">
                <a:solidFill>
                  <a:schemeClr val="tx2"/>
                </a:solidFill>
              </a:rPr>
              <a:t>Vanhoutte</a:t>
            </a:r>
            <a:r>
              <a:rPr lang="en-US" altLang="zh-CN" b="1" dirty="0" smtClean="0">
                <a:solidFill>
                  <a:schemeClr val="tx2"/>
                </a:solidFill>
              </a:rPr>
              <a:t> PM.</a:t>
            </a:r>
            <a:endParaRPr lang="zh-CN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u Dou\实验\重点实验室建设\重点实验室展板\新建文件夹\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72889" cy="1233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2"/>
                </a:solidFill>
              </a:rPr>
              <a:t>技术支持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3966" y="1785926"/>
            <a:ext cx="756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3966" y="4408560"/>
            <a:ext cx="756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1357298"/>
            <a:ext cx="4938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/>
              <a:t>猪离体冠状动脉的</a:t>
            </a:r>
            <a:r>
              <a:rPr lang="en-US" altLang="zh-CN" sz="2800" b="1" dirty="0" err="1" smtClean="0"/>
              <a:t>KCl</a:t>
            </a:r>
            <a:r>
              <a:rPr lang="zh-CN" altLang="en-US" sz="2800" b="1" dirty="0" smtClean="0"/>
              <a:t>收缩曲线</a:t>
            </a:r>
            <a:endParaRPr lang="zh-CN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9560" y="3929066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/>
              <a:t>猪离体冠状动脉的硝酸甘油舒张曲线</a:t>
            </a:r>
            <a:endParaRPr lang="zh-CN" alt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652966" y="28574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15</a:t>
            </a:r>
            <a:endParaRPr lang="zh-CN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367346" y="28574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20</a:t>
            </a:r>
            <a:endParaRPr lang="zh-CN" alt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24602" y="28574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25</a:t>
            </a:r>
            <a:endParaRPr lang="zh-CN" alt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38982" y="28574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30</a:t>
            </a:r>
            <a:endParaRPr lang="zh-CN" alt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14876" y="28574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45</a:t>
            </a:r>
            <a:endParaRPr lang="zh-CN" alt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367742" y="28574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60</a:t>
            </a:r>
            <a:endParaRPr lang="zh-CN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82122" y="28574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75</a:t>
            </a:r>
            <a:endParaRPr lang="zh-CN" alt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786578" y="285749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100</a:t>
            </a:r>
            <a:endParaRPr lang="zh-CN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429520" y="285749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125</a:t>
            </a:r>
            <a:endParaRPr lang="zh-CN" alt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71472" y="2857496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err="1" smtClean="0"/>
              <a:t>KCl</a:t>
            </a:r>
            <a:r>
              <a:rPr lang="en-US" altLang="zh-CN" b="1" dirty="0" smtClean="0"/>
              <a:t> (</a:t>
            </a:r>
            <a:r>
              <a:rPr lang="en-US" altLang="zh-CN" b="1" dirty="0" err="1" smtClean="0"/>
              <a:t>mM</a:t>
            </a:r>
            <a:r>
              <a:rPr lang="en-US" altLang="zh-CN" b="1" dirty="0" smtClean="0"/>
              <a:t>)</a:t>
            </a:r>
            <a:endParaRPr lang="zh-CN" alt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13635" y="554785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U46619</a:t>
            </a:r>
            <a:endParaRPr lang="zh-CN" alt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342395" y="554785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-9</a:t>
            </a:r>
            <a:endParaRPr lang="zh-CN" alt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566233" y="554785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-8.5</a:t>
            </a:r>
            <a:endParaRPr lang="zh-CN" alt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985337" y="554785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-8</a:t>
            </a:r>
            <a:endParaRPr lang="zh-CN" alt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199651" y="554785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-7.5</a:t>
            </a:r>
            <a:endParaRPr lang="zh-CN" alt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914031" y="5547856"/>
            <a:ext cx="37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-7</a:t>
            </a:r>
            <a:endParaRPr lang="zh-CN" alt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628411" y="554785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-6.5</a:t>
            </a:r>
            <a:endParaRPr lang="zh-CN" alt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914559" y="5547856"/>
            <a:ext cx="37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-4</a:t>
            </a:r>
            <a:endParaRPr lang="zh-CN" alt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700113" y="5547856"/>
            <a:ext cx="37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-5</a:t>
            </a:r>
            <a:endParaRPr lang="zh-CN" alt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485667" y="5547856"/>
            <a:ext cx="37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-6</a:t>
            </a:r>
            <a:endParaRPr lang="zh-CN" alt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007085" y="554785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-5.5</a:t>
            </a:r>
            <a:endParaRPr lang="zh-CN" alt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150093" y="554785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-4.5</a:t>
            </a:r>
            <a:endParaRPr lang="zh-CN" altLang="en-US" b="1" dirty="0"/>
          </a:p>
        </p:txBody>
      </p:sp>
      <p:cxnSp>
        <p:nvCxnSpPr>
          <p:cNvPr id="44" name="直接连接符 43"/>
          <p:cNvCxnSpPr/>
          <p:nvPr/>
        </p:nvCxnSpPr>
        <p:spPr>
          <a:xfrm>
            <a:off x="2413833" y="5917188"/>
            <a:ext cx="585791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128345" y="5917188"/>
            <a:ext cx="2339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Nitroglycerin</a:t>
            </a:r>
            <a:r>
              <a:rPr lang="zh-CN" altLang="en-US" b="1" dirty="0" smtClean="0"/>
              <a:t>， </a:t>
            </a:r>
            <a:r>
              <a:rPr lang="en-US" altLang="zh-CN" b="1" dirty="0" smtClean="0"/>
              <a:t>log(M)</a:t>
            </a:r>
            <a:endParaRPr lang="zh-CN" altLang="en-US" b="1" dirty="0"/>
          </a:p>
        </p:txBody>
      </p:sp>
      <p:cxnSp>
        <p:nvCxnSpPr>
          <p:cNvPr id="45" name="直接连接符 44"/>
          <p:cNvCxnSpPr/>
          <p:nvPr/>
        </p:nvCxnSpPr>
        <p:spPr>
          <a:xfrm rot="5400000">
            <a:off x="8250446" y="3536768"/>
            <a:ext cx="360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9652" y="3357562"/>
            <a:ext cx="46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5 g</a:t>
            </a:r>
            <a:endParaRPr lang="zh-CN" altLang="en-US" b="1" dirty="0"/>
          </a:p>
        </p:txBody>
      </p:sp>
      <p:cxnSp>
        <p:nvCxnSpPr>
          <p:cNvPr id="53" name="直接连接符 52"/>
          <p:cNvCxnSpPr/>
          <p:nvPr/>
        </p:nvCxnSpPr>
        <p:spPr>
          <a:xfrm>
            <a:off x="8005506" y="3724084"/>
            <a:ext cx="360000" cy="2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858148" y="370261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2 min</a:t>
            </a:r>
            <a:endParaRPr lang="zh-CN" alt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500826" y="635795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/>
                </a:solidFill>
              </a:rPr>
              <a:t>—Dou D’ data.</a:t>
            </a:r>
            <a:endParaRPr lang="zh-CN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u Dou\实验\重点实验室建设\重点实验室展板\新建文件夹\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72889" cy="1233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2"/>
                </a:solidFill>
              </a:rPr>
              <a:t>技术支持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5371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/>
              <a:t>SD</a:t>
            </a:r>
            <a:r>
              <a:rPr lang="zh-CN" altLang="en-US" sz="2800" b="1" dirty="0" smtClean="0"/>
              <a:t>大鼠大脑中动脉的</a:t>
            </a:r>
            <a:r>
              <a:rPr lang="en-US" altLang="zh-CN" sz="2800" b="1" dirty="0" err="1" smtClean="0"/>
              <a:t>KCl</a:t>
            </a:r>
            <a:r>
              <a:rPr lang="zh-CN" altLang="en-US" sz="2800" b="1" dirty="0" smtClean="0"/>
              <a:t>收缩曲线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9560" y="3929066"/>
            <a:ext cx="6351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/>
              <a:t>SD</a:t>
            </a:r>
            <a:r>
              <a:rPr lang="zh-CN" altLang="en-US" sz="2800" b="1" dirty="0" smtClean="0"/>
              <a:t>大鼠大脑中动脉的尼非地平舒张曲线</a:t>
            </a:r>
            <a:endParaRPr lang="zh-CN" altLang="en-US" sz="2800" b="1" dirty="0"/>
          </a:p>
        </p:txBody>
      </p:sp>
      <p:pic>
        <p:nvPicPr>
          <p:cNvPr id="6" name="图片 5" descr="捕获1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857364"/>
            <a:ext cx="7560000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8652" y="28453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15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28453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20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81660" y="28453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25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96040" y="28453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30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67544" y="28453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45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53362" y="28453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60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96304" y="28453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75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43636" y="284535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100</a:t>
            </a:r>
            <a:endParaRPr lang="zh-CN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93862" y="284535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125</a:t>
            </a:r>
            <a:endParaRPr lang="zh-CN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2845354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err="1" smtClean="0"/>
              <a:t>KCl</a:t>
            </a:r>
            <a:r>
              <a:rPr lang="en-US" altLang="zh-CN" b="1" dirty="0" smtClean="0"/>
              <a:t> (</a:t>
            </a:r>
            <a:r>
              <a:rPr lang="en-US" altLang="zh-CN" b="1" dirty="0" err="1" smtClean="0"/>
              <a:t>mM</a:t>
            </a:r>
            <a:r>
              <a:rPr lang="en-US" altLang="zh-CN" b="1" dirty="0" smtClean="0"/>
              <a:t>)</a:t>
            </a:r>
            <a:endParaRPr lang="zh-CN" altLang="en-US" b="1" dirty="0"/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500570"/>
            <a:ext cx="756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00034" y="5572140"/>
            <a:ext cx="115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60mM </a:t>
            </a:r>
            <a:r>
              <a:rPr lang="en-US" altLang="zh-CN" b="1" dirty="0" err="1" smtClean="0"/>
              <a:t>KCl</a:t>
            </a:r>
            <a:endParaRPr lang="zh-CN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42394" y="563143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-9</a:t>
            </a:r>
            <a:endParaRPr lang="zh-CN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71802" y="563143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-8.5</a:t>
            </a:r>
            <a:endParaRPr lang="zh-CN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86182" y="563143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-8</a:t>
            </a:r>
            <a:endParaRPr lang="zh-CN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36162" y="563143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-7.5</a:t>
            </a:r>
            <a:endParaRPr lang="zh-CN" alt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985601" y="5631436"/>
            <a:ext cx="37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-7</a:t>
            </a:r>
            <a:endParaRPr lang="zh-CN" alt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29256" y="563143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-6.5</a:t>
            </a:r>
            <a:endParaRPr lang="zh-CN" alt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700245" y="5631436"/>
            <a:ext cx="37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-5</a:t>
            </a:r>
            <a:endParaRPr lang="zh-CN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29388" y="5631436"/>
            <a:ext cx="4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-66</a:t>
            </a:r>
            <a:endParaRPr lang="zh-CN" alt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929454" y="563143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-5.5</a:t>
            </a:r>
            <a:endParaRPr lang="zh-CN" altLang="en-US" b="1" dirty="0"/>
          </a:p>
        </p:txBody>
      </p:sp>
      <p:cxnSp>
        <p:nvCxnSpPr>
          <p:cNvPr id="30" name="直接连接符 29"/>
          <p:cNvCxnSpPr/>
          <p:nvPr/>
        </p:nvCxnSpPr>
        <p:spPr>
          <a:xfrm>
            <a:off x="2285984" y="6000768"/>
            <a:ext cx="585791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00496" y="6000768"/>
            <a:ext cx="2096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err="1" smtClean="0"/>
              <a:t>Nifedipine</a:t>
            </a:r>
            <a:r>
              <a:rPr lang="zh-CN" altLang="en-US" b="1" dirty="0" smtClean="0"/>
              <a:t>， </a:t>
            </a:r>
            <a:r>
              <a:rPr lang="en-US" altLang="zh-CN" b="1" dirty="0" smtClean="0"/>
              <a:t>log(M)</a:t>
            </a:r>
            <a:endParaRPr lang="zh-CN" altLang="en-US" b="1" dirty="0"/>
          </a:p>
        </p:txBody>
      </p:sp>
      <p:cxnSp>
        <p:nvCxnSpPr>
          <p:cNvPr id="32" name="直接连接符 31"/>
          <p:cNvCxnSpPr/>
          <p:nvPr/>
        </p:nvCxnSpPr>
        <p:spPr>
          <a:xfrm rot="5400000">
            <a:off x="8179008" y="3536768"/>
            <a:ext cx="360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358214" y="3357562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1 </a:t>
            </a:r>
            <a:r>
              <a:rPr lang="en-US" altLang="zh-CN" b="1" dirty="0" err="1" smtClean="0"/>
              <a:t>mN</a:t>
            </a:r>
            <a:endParaRPr lang="zh-CN" altLang="en-US" b="1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7934068" y="3724084"/>
            <a:ext cx="360000" cy="2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786710" y="370261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2 min</a:t>
            </a:r>
            <a:endParaRPr lang="zh-CN" alt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500826" y="635795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/>
                </a:solidFill>
              </a:rPr>
              <a:t>—</a:t>
            </a:r>
            <a:r>
              <a:rPr lang="en-US" altLang="zh-CN" b="1" dirty="0" err="1" smtClean="0">
                <a:solidFill>
                  <a:schemeClr val="tx2"/>
                </a:solidFill>
              </a:rPr>
              <a:t>Hao</a:t>
            </a:r>
            <a:r>
              <a:rPr lang="en-US" altLang="zh-CN" b="1" dirty="0" smtClean="0">
                <a:solidFill>
                  <a:schemeClr val="tx2"/>
                </a:solidFill>
              </a:rPr>
              <a:t> H’ data.</a:t>
            </a:r>
            <a:endParaRPr lang="zh-CN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430" y="3857628"/>
            <a:ext cx="2798974" cy="22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F:\Dou Dou\实验\重点实验室建设\重点实验室展板\新建文件夹\M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2889" cy="1233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4972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2"/>
                </a:solidFill>
              </a:rPr>
              <a:t>研究应用</a:t>
            </a:r>
            <a:r>
              <a:rPr lang="en-US" altLang="zh-CN" sz="4000" b="1" dirty="0" smtClean="0">
                <a:solidFill>
                  <a:schemeClr val="tx2"/>
                </a:solidFill>
              </a:rPr>
              <a:t>-</a:t>
            </a:r>
            <a:r>
              <a:rPr lang="zh-CN" altLang="en-US" sz="4000" b="1" dirty="0" smtClean="0">
                <a:solidFill>
                  <a:schemeClr val="tx2"/>
                </a:solidFill>
              </a:rPr>
              <a:t>血管平滑肌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285860"/>
            <a:ext cx="3286116" cy="216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60"/>
            <a:ext cx="550000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71604" y="6357958"/>
            <a:ext cx="275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/>
                </a:solidFill>
              </a:rPr>
              <a:t>—Miao Y, et al. 2012 ATVB.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342900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/>
                </a:solidFill>
              </a:rPr>
              <a:t>—Wang L, et al.2010 Circ Res.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634581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/>
                </a:solidFill>
              </a:rPr>
              <a:t>—Dou D, et al. 2010 </a:t>
            </a:r>
            <a:r>
              <a:rPr lang="en-US" altLang="zh-CN" b="1" dirty="0" err="1" smtClean="0">
                <a:solidFill>
                  <a:schemeClr val="tx2"/>
                </a:solidFill>
              </a:rPr>
              <a:t>Cardiovasc</a:t>
            </a:r>
            <a:r>
              <a:rPr lang="en-US" altLang="zh-CN" b="1" dirty="0" smtClean="0">
                <a:solidFill>
                  <a:schemeClr val="tx2"/>
                </a:solidFill>
              </a:rPr>
              <a:t> Res.</a:t>
            </a:r>
            <a:endParaRPr lang="zh-CN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u Dou\实验\重点实验室建设\重点实验室展板\新建文件夹\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72889" cy="1233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3429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2"/>
                </a:solidFill>
              </a:rPr>
              <a:t>研究应用</a:t>
            </a:r>
            <a:r>
              <a:rPr lang="en-US" altLang="zh-CN" sz="4000" b="1" dirty="0" smtClean="0">
                <a:solidFill>
                  <a:schemeClr val="tx2"/>
                </a:solidFill>
              </a:rPr>
              <a:t>-</a:t>
            </a:r>
            <a:r>
              <a:rPr lang="zh-CN" altLang="en-US" sz="4000" b="1" dirty="0" smtClean="0">
                <a:solidFill>
                  <a:schemeClr val="tx2"/>
                </a:solidFill>
              </a:rPr>
              <a:t>内皮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851699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00760" y="60722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/>
                </a:solidFill>
              </a:rPr>
              <a:t>—</a:t>
            </a:r>
            <a:r>
              <a:rPr lang="en-US" altLang="zh-CN" b="1" dirty="0" err="1" smtClean="0">
                <a:solidFill>
                  <a:schemeClr val="tx2"/>
                </a:solidFill>
              </a:rPr>
              <a:t>Vanhoutte</a:t>
            </a:r>
            <a:r>
              <a:rPr lang="en-US" altLang="zh-CN" b="1" dirty="0" smtClean="0">
                <a:solidFill>
                  <a:schemeClr val="tx2"/>
                </a:solidFill>
              </a:rPr>
              <a:t> PM.</a:t>
            </a:r>
            <a:endParaRPr lang="zh-CN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u Dou\实验\重点实验室建设\重点实验室展板\新建文件夹\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72889" cy="1233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3429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2"/>
                </a:solidFill>
              </a:rPr>
              <a:t>研究应用</a:t>
            </a:r>
            <a:r>
              <a:rPr lang="en-US" altLang="zh-CN" sz="4000" b="1" dirty="0" smtClean="0">
                <a:solidFill>
                  <a:schemeClr val="tx2"/>
                </a:solidFill>
              </a:rPr>
              <a:t>-</a:t>
            </a:r>
            <a:r>
              <a:rPr lang="zh-CN" altLang="en-US" sz="4000" b="1" dirty="0" smtClean="0">
                <a:solidFill>
                  <a:schemeClr val="tx2"/>
                </a:solidFill>
              </a:rPr>
              <a:t>内皮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86190"/>
            <a:ext cx="6643734" cy="265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86446" y="634581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</a:rPr>
              <a:t>—Liu L, et al. 2012 Hypertension.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024" y="1026114"/>
            <a:ext cx="3258000" cy="261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643570" y="3429000"/>
            <a:ext cx="241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</a:rPr>
              <a:t>—Dou D’s data.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9524" y="1026114"/>
            <a:ext cx="3009600" cy="261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u Dou\实验\重点实验室建设\重点实验室展板\新建文件夹\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72889" cy="1233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4972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2"/>
                </a:solidFill>
              </a:rPr>
              <a:t>研究应用</a:t>
            </a:r>
            <a:r>
              <a:rPr lang="en-US" altLang="zh-CN" sz="4000" b="1" dirty="0" smtClean="0">
                <a:solidFill>
                  <a:schemeClr val="tx2"/>
                </a:solidFill>
              </a:rPr>
              <a:t>-</a:t>
            </a:r>
            <a:r>
              <a:rPr lang="zh-CN" altLang="en-US" sz="4000" b="1" dirty="0" smtClean="0">
                <a:solidFill>
                  <a:schemeClr val="tx2"/>
                </a:solidFill>
              </a:rPr>
              <a:t>血管周脂肪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564357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/>
                </a:solidFill>
              </a:rPr>
              <a:t>—</a:t>
            </a:r>
            <a:r>
              <a:rPr lang="en-US" altLang="zh-CN" b="1" dirty="0" err="1" smtClean="0">
                <a:solidFill>
                  <a:schemeClr val="tx2"/>
                </a:solidFill>
              </a:rPr>
              <a:t>Rajsheker</a:t>
            </a:r>
            <a:r>
              <a:rPr lang="en-US" altLang="zh-CN" b="1" dirty="0" smtClean="0">
                <a:solidFill>
                  <a:schemeClr val="tx2"/>
                </a:solidFill>
              </a:rPr>
              <a:t> S, et al. 2010 </a:t>
            </a:r>
            <a:r>
              <a:rPr lang="en-US" altLang="zh-CN" b="1" dirty="0" err="1" smtClean="0">
                <a:solidFill>
                  <a:schemeClr val="tx2"/>
                </a:solidFill>
              </a:rPr>
              <a:t>Curr</a:t>
            </a:r>
            <a:r>
              <a:rPr lang="en-US" altLang="zh-CN" b="1" dirty="0" smtClean="0">
                <a:solidFill>
                  <a:schemeClr val="tx2"/>
                </a:solidFill>
              </a:rPr>
              <a:t> </a:t>
            </a:r>
            <a:r>
              <a:rPr lang="en-US" altLang="zh-CN" b="1" dirty="0" err="1" smtClean="0">
                <a:solidFill>
                  <a:schemeClr val="tx2"/>
                </a:solidFill>
              </a:rPr>
              <a:t>Opin</a:t>
            </a:r>
            <a:r>
              <a:rPr lang="en-US" altLang="zh-CN" b="1" dirty="0" smtClean="0">
                <a:solidFill>
                  <a:schemeClr val="tx2"/>
                </a:solidFill>
              </a:rPr>
              <a:t> </a:t>
            </a:r>
            <a:r>
              <a:rPr lang="en-US" altLang="zh-CN" b="1" dirty="0" err="1" smtClean="0">
                <a:solidFill>
                  <a:schemeClr val="tx2"/>
                </a:solidFill>
              </a:rPr>
              <a:t>Pharmacol</a:t>
            </a:r>
            <a:r>
              <a:rPr lang="en-US" altLang="zh-CN" b="1" dirty="0" smtClean="0">
                <a:solidFill>
                  <a:schemeClr val="tx2"/>
                </a:solidFill>
              </a:rPr>
              <a:t>.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88890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256</Words>
  <PresentationFormat>全屏显示(4:3)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oo</dc:creator>
  <cp:lastModifiedBy>微软用户</cp:lastModifiedBy>
  <cp:revision>106</cp:revision>
  <dcterms:created xsi:type="dcterms:W3CDTF">2012-10-14T01:59:12Z</dcterms:created>
  <dcterms:modified xsi:type="dcterms:W3CDTF">2016-01-19T07:45:04Z</dcterms:modified>
</cp:coreProperties>
</file>